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14" r:id="rId6"/>
    <p:sldId id="315" r:id="rId7"/>
    <p:sldId id="317" r:id="rId8"/>
    <p:sldId id="316" r:id="rId9"/>
    <p:sldId id="262" r:id="rId10"/>
    <p:sldId id="296" r:id="rId11"/>
    <p:sldId id="318" r:id="rId12"/>
    <p:sldId id="319" r:id="rId13"/>
    <p:sldId id="339" r:id="rId14"/>
    <p:sldId id="338" r:id="rId15"/>
    <p:sldId id="295" r:id="rId16"/>
    <p:sldId id="274" r:id="rId17"/>
    <p:sldId id="320" r:id="rId18"/>
    <p:sldId id="321" r:id="rId19"/>
    <p:sldId id="322" r:id="rId20"/>
    <p:sldId id="323" r:id="rId21"/>
    <p:sldId id="325" r:id="rId22"/>
    <p:sldId id="326" r:id="rId23"/>
    <p:sldId id="327" r:id="rId24"/>
    <p:sldId id="313" r:id="rId25"/>
    <p:sldId id="268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7" r:id="rId34"/>
    <p:sldId id="335" r:id="rId35"/>
    <p:sldId id="33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23"/>
    <a:srgbClr val="76B143"/>
    <a:srgbClr val="EE7911"/>
    <a:srgbClr val="629A2F"/>
    <a:srgbClr val="81A827"/>
    <a:srgbClr val="294817"/>
    <a:srgbClr val="457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3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8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5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3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1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4E9-0838-4213-AB96-CE7BDEF24784}" type="datetimeFigureOut">
              <a:rPr lang="ko-KR" altLang="en-US" smtClean="0"/>
              <a:t>2023. 2. 5.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oRe/GIS-Applications-in-Archaeology" TargetMode="External"/><Relationship Id="rId2" Type="http://schemas.openxmlformats.org/officeDocument/2006/relationships/hyperlink" Target="https://www.osgeo.kr/27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647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고고학에서의 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 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응용</a:t>
            </a:r>
            <a:b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2022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 숭실대학교 사학과 고고학 전공 겨울방학 스터디 </a:t>
            </a:r>
            <a:b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- 5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주차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R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연동과 다양한 공간분석지표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</a:t>
            </a:r>
            <a:endParaRPr lang="ko-KR" altLang="en-US" sz="8800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0111"/>
            <a:ext cx="9144000" cy="1655762"/>
          </a:xfrm>
        </p:spPr>
        <p:txBody>
          <a:bodyPr/>
          <a:lstStyle/>
          <a:p>
            <a:pPr algn="r"/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 찬 혁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숭실대 사학과 석사과정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79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3713357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2017 -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공간분석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973B8-71DF-25A9-E375-5CEEB1ABB76B}"/>
              </a:ext>
            </a:extLst>
          </p:cNvPr>
          <p:cNvSpPr/>
          <p:nvPr/>
        </p:nvSpPr>
        <p:spPr>
          <a:xfrm>
            <a:off x="3713356" y="73967"/>
            <a:ext cx="7352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9B581-C706-4FC8-72EE-0193B4F7E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" y="874788"/>
            <a:ext cx="5218772" cy="17824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EC174C-9E4B-70B1-6A40-E58C4F5EE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5" y="2657199"/>
            <a:ext cx="5218771" cy="17663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C8F632-1A57-9834-D1C1-5F4277EB6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5" y="4401524"/>
            <a:ext cx="5212439" cy="21330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60DA56-8003-FD92-6F27-F183C02DE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785" y="2049665"/>
            <a:ext cx="5912848" cy="27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4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1399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973B8-71DF-25A9-E375-5CEEB1ABB76B}"/>
              </a:ext>
            </a:extLst>
          </p:cNvPr>
          <p:cNvSpPr/>
          <p:nvPr/>
        </p:nvSpPr>
        <p:spPr>
          <a:xfrm>
            <a:off x="2613992" y="73967"/>
            <a:ext cx="7352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ACCF8-464E-9FA4-8C2B-6C69F66C0C79}"/>
              </a:ext>
            </a:extLst>
          </p:cNvPr>
          <p:cNvSpPr txBox="1"/>
          <p:nvPr/>
        </p:nvSpPr>
        <p:spPr>
          <a:xfrm>
            <a:off x="571891" y="1520190"/>
            <a:ext cx="110482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ore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가장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가까운 점 사이의 거리를 측정하여 그 평균값으로 군집도를 측정</a:t>
            </a:r>
            <a:endParaRPr kumimoji="1"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이상치에 취약</a:t>
            </a:r>
            <a:endParaRPr kumimoji="1"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074" name="Picture 2" descr="Average Nearest Neighbor (Spatial Statistics)—ArcGIS Pro | Documentation">
            <a:extLst>
              <a:ext uri="{FF2B5EF4-FFF2-40B4-BE49-F238E27FC236}">
                <a16:creationId xmlns:a16="http://schemas.microsoft.com/office/drawing/2014/main" id="{329AC2E1-2154-A4D3-83C0-B66C207C8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24" y="2828290"/>
            <a:ext cx="9429152" cy="250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19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1399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973B8-71DF-25A9-E375-5CEEB1ABB76B}"/>
              </a:ext>
            </a:extLst>
          </p:cNvPr>
          <p:cNvSpPr/>
          <p:nvPr/>
        </p:nvSpPr>
        <p:spPr>
          <a:xfrm>
            <a:off x="2613992" y="73967"/>
            <a:ext cx="7352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F4A-4EED-CF6B-8710-BA49C099F2AC}"/>
              </a:ext>
            </a:extLst>
          </p:cNvPr>
          <p:cNvSpPr txBox="1"/>
          <p:nvPr/>
        </p:nvSpPr>
        <p:spPr>
          <a:xfrm>
            <a:off x="321464" y="1659285"/>
            <a:ext cx="115490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Moran’s I</a:t>
            </a:r>
          </a:p>
          <a:p>
            <a:endParaRPr kumimoji="1"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전역적 </a:t>
            </a:r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 : 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지역 전체의 분포경향을 측정</a:t>
            </a:r>
            <a:endParaRPr kumimoji="1"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가까울수록 군집</a:t>
            </a:r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-1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가까울수록 극단</a:t>
            </a:r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0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가까울수록 무작위</a:t>
            </a:r>
            <a:endParaRPr kumimoji="1"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공간을 그리드로 구분한 뒤</a:t>
            </a:r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그리드에 부여된 값을 대상으로 군집도를 측정</a:t>
            </a:r>
            <a:endParaRPr kumimoji="1"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1"/>
            <a:endParaRPr kumimoji="1"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국지적 </a:t>
            </a:r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한 구역의 분포경향을 측정</a:t>
            </a:r>
            <a:endParaRPr kumimoji="1"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62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1399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973B8-71DF-25A9-E375-5CEEB1ABB76B}"/>
              </a:ext>
            </a:extLst>
          </p:cNvPr>
          <p:cNvSpPr/>
          <p:nvPr/>
        </p:nvSpPr>
        <p:spPr>
          <a:xfrm>
            <a:off x="2613992" y="73967"/>
            <a:ext cx="8930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en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https://</a:t>
            </a:r>
            <a:r>
              <a:rPr lang="en" altLang="ko-KR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www.researchgate.net</a:t>
            </a:r>
            <a:r>
              <a:rPr lang="en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/publication/305954162_Spatial_cluster_analysis_of_Crimean-Congo_hemorrhagic_fever_virus_seroprevalence_in_humans_Greece/</a:t>
            </a:r>
            <a:r>
              <a:rPr lang="en" altLang="ko-KR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figures?lo</a:t>
            </a:r>
            <a:r>
              <a:rPr lang="en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=1&amp;utm_source=</a:t>
            </a:r>
            <a:r>
              <a:rPr lang="en" altLang="ko-KR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google&amp;utm_medium</a:t>
            </a:r>
            <a:r>
              <a:rPr lang="en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=organic</a:t>
            </a:r>
            <a:endParaRPr lang="en-US" altLang="ko-KR" sz="1200" dirty="0">
              <a:solidFill>
                <a:schemeClr val="bg1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6146" name="Picture 2" descr="Report of the Moran's I (Spatial autocorrelation) statistic showing... |  Download Scientific Diagram">
            <a:extLst>
              <a:ext uri="{FF2B5EF4-FFF2-40B4-BE49-F238E27FC236}">
                <a16:creationId xmlns:a16="http://schemas.microsoft.com/office/drawing/2014/main" id="{B05C29EE-6C69-23F3-4148-6AFE2AED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497" y="609599"/>
            <a:ext cx="6009005" cy="594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612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1399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공간적 자기상관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973B8-71DF-25A9-E375-5CEEB1ABB76B}"/>
              </a:ext>
            </a:extLst>
          </p:cNvPr>
          <p:cNvSpPr/>
          <p:nvPr/>
        </p:nvSpPr>
        <p:spPr>
          <a:xfrm>
            <a:off x="2613992" y="73967"/>
            <a:ext cx="7352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85D2CC-D141-C8F3-EE54-8ED90081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42" y="1400810"/>
            <a:ext cx="8185115" cy="43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0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382D-95FF-A9C0-B3D7-10446A2CB597}"/>
              </a:ext>
            </a:extLst>
          </p:cNvPr>
          <p:cNvSpPr txBox="1"/>
          <p:nvPr/>
        </p:nvSpPr>
        <p:spPr>
          <a:xfrm>
            <a:off x="1047566" y="2450943"/>
            <a:ext cx="10096867" cy="195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사용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C14_pithouse Data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1500BP(A.D 300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를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기준으로 분할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15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976EE-CD51-6D74-86BF-B70A1F96E92E}"/>
              </a:ext>
            </a:extLst>
          </p:cNvPr>
          <p:cNvSpPr/>
          <p:nvPr/>
        </p:nvSpPr>
        <p:spPr>
          <a:xfrm>
            <a:off x="2865863" y="209490"/>
            <a:ext cx="2939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 데이터 불러오기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64CE36-5630-A0B4-266C-F44342759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4D20C0-50BA-0810-8CF9-1DDF78462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1" y="631902"/>
            <a:ext cx="9961757" cy="62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0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976EE-CD51-6D74-86BF-B70A1F96E92E}"/>
              </a:ext>
            </a:extLst>
          </p:cNvPr>
          <p:cNvSpPr/>
          <p:nvPr/>
        </p:nvSpPr>
        <p:spPr>
          <a:xfrm>
            <a:off x="2865863" y="209490"/>
            <a:ext cx="2185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 데이터 분할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64CE36-5630-A0B4-266C-F44342759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02BA7-5D0F-DF59-0770-3C48923E9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2" y="631902"/>
            <a:ext cx="9961757" cy="62260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6C7CFB-DE42-6F50-57F6-95F8088E2FA7}"/>
              </a:ext>
            </a:extLst>
          </p:cNvPr>
          <p:cNvSpPr/>
          <p:nvPr/>
        </p:nvSpPr>
        <p:spPr>
          <a:xfrm>
            <a:off x="3419708" y="3986036"/>
            <a:ext cx="2185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 데이터 복제</a:t>
            </a:r>
          </a:p>
        </p:txBody>
      </p:sp>
    </p:spTree>
    <p:extLst>
      <p:ext uri="{BB962C8B-B14F-4D97-AF65-F5344CB8AC3E}">
        <p14:creationId xmlns:p14="http://schemas.microsoft.com/office/powerpoint/2010/main" val="3678950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976EE-CD51-6D74-86BF-B70A1F96E92E}"/>
              </a:ext>
            </a:extLst>
          </p:cNvPr>
          <p:cNvSpPr/>
          <p:nvPr/>
        </p:nvSpPr>
        <p:spPr>
          <a:xfrm>
            <a:off x="2865863" y="209490"/>
            <a:ext cx="2185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 데이터 분할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64CE36-5630-A0B4-266C-F44342759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B59374-6F0B-BA3F-707B-295783039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1" y="631902"/>
            <a:ext cx="9961757" cy="62260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A9EBC3-DCFF-99D4-C78A-0EE36EBF41C8}"/>
              </a:ext>
            </a:extLst>
          </p:cNvPr>
          <p:cNvSpPr/>
          <p:nvPr/>
        </p:nvSpPr>
        <p:spPr>
          <a:xfrm>
            <a:off x="3765396" y="3852221"/>
            <a:ext cx="29922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분할 후 이름 변경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좌표 데이터 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필터 설정</a:t>
            </a:r>
          </a:p>
        </p:txBody>
      </p:sp>
    </p:spTree>
    <p:extLst>
      <p:ext uri="{BB962C8B-B14F-4D97-AF65-F5344CB8AC3E}">
        <p14:creationId xmlns:p14="http://schemas.microsoft.com/office/powerpoint/2010/main" val="2700737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976EE-CD51-6D74-86BF-B70A1F96E92E}"/>
              </a:ext>
            </a:extLst>
          </p:cNvPr>
          <p:cNvSpPr/>
          <p:nvPr/>
        </p:nvSpPr>
        <p:spPr>
          <a:xfrm>
            <a:off x="2865863" y="209490"/>
            <a:ext cx="2185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 데이터 분할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64CE36-5630-A0B4-266C-F44342759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398A76-79B5-1633-5C99-946777CEC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2" y="631903"/>
            <a:ext cx="9961755" cy="62260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E8EDCC-D631-0CE2-DB59-BF6AB878A563}"/>
              </a:ext>
            </a:extLst>
          </p:cNvPr>
          <p:cNvSpPr/>
          <p:nvPr/>
        </p:nvSpPr>
        <p:spPr>
          <a:xfrm>
            <a:off x="4902821" y="3744951"/>
            <a:ext cx="3393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제공자 전용 필터 표현식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[“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변수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수식 값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AE3DEE-8B37-3F3F-7226-1DDD101DC9D6}"/>
              </a:ext>
            </a:extLst>
          </p:cNvPr>
          <p:cNvSpPr/>
          <p:nvPr/>
        </p:nvSpPr>
        <p:spPr>
          <a:xfrm>
            <a:off x="3824867" y="4805462"/>
            <a:ext cx="48730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1500BP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이전의 경우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”BP” &gt; 1500</a:t>
            </a:r>
          </a:p>
          <a:p>
            <a:pPr algn="just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1500BP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이후의 경우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”BP” &lt;= 1500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13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19943-F481-4381-4C7A-713E6DDB3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93075"/>
              </p:ext>
            </p:extLst>
          </p:nvPr>
        </p:nvGraphicFramePr>
        <p:xfrm>
          <a:off x="2032000" y="2058939"/>
          <a:ext cx="8127999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1887472118"/>
                    </a:ext>
                  </a:extLst>
                </a:gridCol>
                <a:gridCol w="5013940">
                  <a:extLst>
                    <a:ext uri="{9D8B030D-6E8A-4147-A177-3AD203B41FA5}">
                      <a16:colId xmlns:a16="http://schemas.microsoft.com/office/drawing/2014/main" val="86386632"/>
                    </a:ext>
                  </a:extLst>
                </a:gridCol>
                <a:gridCol w="1950277">
                  <a:extLst>
                    <a:ext uri="{9D8B030D-6E8A-4147-A177-3AD203B41FA5}">
                      <a16:colId xmlns:a16="http://schemas.microsoft.com/office/drawing/2014/main" val="5180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0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1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  <a:endParaRPr lang="en-US" altLang="ko-KR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오리엔테이션 및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QGIS</a:t>
                      </a:r>
                      <a:r>
                        <a:rPr lang="en-US" altLang="ko-KR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설치</a:t>
                      </a:r>
                      <a:endParaRPr lang="ko-KR" altLang="en-US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GIS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의 개념과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6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3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 err="1">
                          <a:latin typeface="NanumMyeongjo" pitchFamily="2" charset="-127"/>
                          <a:ea typeface="NanumMyeongjo" pitchFamily="2" charset="-127"/>
                        </a:rPr>
                        <a:t>수치표고모델</a:t>
                      </a:r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(DSM, DEM, DTM)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+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sngStrike" dirty="0" err="1">
                          <a:latin typeface="NanumMyeongjo" pitchFamily="2" charset="-127"/>
                          <a:ea typeface="NanumMyeongjo" pitchFamily="2" charset="-127"/>
                        </a:rPr>
                        <a:t>향분석</a:t>
                      </a:r>
                      <a:endParaRPr lang="ko-KR" altLang="en-US" b="1" strike="sngStrike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1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4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커널 밀도 추정 분석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7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5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연동과 다양한 공간분석지표</a:t>
                      </a:r>
                      <a:r>
                        <a:rPr lang="ko-KR" altLang="en-US" b="1" baseline="0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baseline="0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baseline="0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baseline="0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67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6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가시권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강동석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7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유적분포도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6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6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8F28FF-2AF3-889A-653F-E4244149E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1" y="631902"/>
            <a:ext cx="9961757" cy="62260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976EE-CD51-6D74-86BF-B70A1F96E92E}"/>
              </a:ext>
            </a:extLst>
          </p:cNvPr>
          <p:cNvSpPr/>
          <p:nvPr/>
        </p:nvSpPr>
        <p:spPr>
          <a:xfrm>
            <a:off x="2865863" y="209490"/>
            <a:ext cx="2185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시행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64CE36-5630-A0B4-266C-F44342759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8EDCC-D631-0CE2-DB59-BF6AB878A563}"/>
              </a:ext>
            </a:extLst>
          </p:cNvPr>
          <p:cNvSpPr/>
          <p:nvPr/>
        </p:nvSpPr>
        <p:spPr>
          <a:xfrm>
            <a:off x="5051502" y="2652131"/>
            <a:ext cx="4085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벡터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이웃 분석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116198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7D25CB-430C-C368-136F-554EF7A37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1" y="631902"/>
            <a:ext cx="9961757" cy="62260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976EE-CD51-6D74-86BF-B70A1F96E92E}"/>
              </a:ext>
            </a:extLst>
          </p:cNvPr>
          <p:cNvSpPr/>
          <p:nvPr/>
        </p:nvSpPr>
        <p:spPr>
          <a:xfrm>
            <a:off x="2865863" y="209490"/>
            <a:ext cx="2185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시행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64CE36-5630-A0B4-266C-F44342759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2D4196-6D78-77A7-359A-CFD83497C77B}"/>
              </a:ext>
            </a:extLst>
          </p:cNvPr>
          <p:cNvSpPr/>
          <p:nvPr/>
        </p:nvSpPr>
        <p:spPr>
          <a:xfrm>
            <a:off x="3915935" y="3744951"/>
            <a:ext cx="43601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입력 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분석 시행 레이어 선택</a:t>
            </a:r>
          </a:p>
        </p:txBody>
      </p:sp>
    </p:spTree>
    <p:extLst>
      <p:ext uri="{BB962C8B-B14F-4D97-AF65-F5344CB8AC3E}">
        <p14:creationId xmlns:p14="http://schemas.microsoft.com/office/powerpoint/2010/main" val="2190082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976EE-CD51-6D74-86BF-B70A1F96E92E}"/>
              </a:ext>
            </a:extLst>
          </p:cNvPr>
          <p:cNvSpPr/>
          <p:nvPr/>
        </p:nvSpPr>
        <p:spPr>
          <a:xfrm>
            <a:off x="2865863" y="209490"/>
            <a:ext cx="3230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시행 결과 확인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64CE36-5630-A0B4-266C-F44342759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095101-7DE3-6290-9A80-ED904B51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1" y="631902"/>
            <a:ext cx="9961757" cy="62260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CFF062-3FA8-5D87-8F13-B0F92978210F}"/>
              </a:ext>
            </a:extLst>
          </p:cNvPr>
          <p:cNvSpPr/>
          <p:nvPr/>
        </p:nvSpPr>
        <p:spPr>
          <a:xfrm>
            <a:off x="9077092" y="3429001"/>
            <a:ext cx="1999786" cy="1951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F3F067-07C2-FB26-9480-72E193A1BF3E}"/>
              </a:ext>
            </a:extLst>
          </p:cNvPr>
          <p:cNvSpPr/>
          <p:nvPr/>
        </p:nvSpPr>
        <p:spPr>
          <a:xfrm>
            <a:off x="7831873" y="4257907"/>
            <a:ext cx="4360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결과가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HTML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파일로 저장됨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더블 클릭하여 확인</a:t>
            </a:r>
          </a:p>
        </p:txBody>
      </p:sp>
    </p:spTree>
    <p:extLst>
      <p:ext uri="{BB962C8B-B14F-4D97-AF65-F5344CB8AC3E}">
        <p14:creationId xmlns:p14="http://schemas.microsoft.com/office/powerpoint/2010/main" val="155816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1976EE-CD51-6D74-86BF-B70A1F96E92E}"/>
              </a:ext>
            </a:extLst>
          </p:cNvPr>
          <p:cNvSpPr/>
          <p:nvPr/>
        </p:nvSpPr>
        <p:spPr>
          <a:xfrm>
            <a:off x="2865863" y="209490"/>
            <a:ext cx="3230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시행 결과 확인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64CE36-5630-A0B4-266C-F44342759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최근린분석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49817A-21A0-3F9D-5253-4A44465C0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" r="77236" b="60084"/>
          <a:stretch/>
        </p:blipFill>
        <p:spPr>
          <a:xfrm>
            <a:off x="1725651" y="1914289"/>
            <a:ext cx="3997712" cy="34266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B46593-66F4-9A1C-21FF-74FCFB1F1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36" b="68781"/>
          <a:stretch/>
        </p:blipFill>
        <p:spPr>
          <a:xfrm>
            <a:off x="6568068" y="1914289"/>
            <a:ext cx="3997712" cy="34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81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382D-95FF-A9C0-B3D7-10446A2CB597}"/>
              </a:ext>
            </a:extLst>
          </p:cNvPr>
          <p:cNvSpPr txBox="1"/>
          <p:nvPr/>
        </p:nvSpPr>
        <p:spPr>
          <a:xfrm>
            <a:off x="1047566" y="1481447"/>
            <a:ext cx="10096867" cy="389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사용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C14_pithouse Data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1500BP(A.D 300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를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기준으로 분할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패키지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–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Spatial Analysis Toolbox</a:t>
            </a:r>
          </a:p>
        </p:txBody>
      </p:sp>
    </p:spTree>
    <p:extLst>
      <p:ext uri="{BB962C8B-B14F-4D97-AF65-F5344CB8AC3E}">
        <p14:creationId xmlns:p14="http://schemas.microsoft.com/office/powerpoint/2010/main" val="412217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4F9E1B-9EDB-B046-AE8A-489C023F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632460"/>
            <a:ext cx="9960864" cy="6225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865863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불러오기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E26627-CAA9-4360-587E-E6D25C39204E}"/>
              </a:ext>
            </a:extLst>
          </p:cNvPr>
          <p:cNvSpPr/>
          <p:nvPr/>
        </p:nvSpPr>
        <p:spPr>
          <a:xfrm>
            <a:off x="3461476" y="1565374"/>
            <a:ext cx="543817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원본 관리자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구분자로 분리된 텍스트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C14_pithouse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선택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원본 관리자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벡터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gadm41_KOR_2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310353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A91F62-C8B9-856F-1125-11E4CD2FD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56" y="632460"/>
            <a:ext cx="9960864" cy="6225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865863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분할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3806B3-4C74-522C-D327-46231A62D8D3}"/>
              </a:ext>
            </a:extLst>
          </p:cNvPr>
          <p:cNvSpPr/>
          <p:nvPr/>
        </p:nvSpPr>
        <p:spPr>
          <a:xfrm>
            <a:off x="3596055" y="2122946"/>
            <a:ext cx="2185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 데이터 복제</a:t>
            </a:r>
          </a:p>
        </p:txBody>
      </p:sp>
    </p:spTree>
    <p:extLst>
      <p:ext uri="{BB962C8B-B14F-4D97-AF65-F5344CB8AC3E}">
        <p14:creationId xmlns:p14="http://schemas.microsoft.com/office/powerpoint/2010/main" val="22580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8B93A-EFB4-873F-FC5E-BDC2558E7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632460"/>
            <a:ext cx="9960864" cy="6225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865863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분할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3806B3-4C74-522C-D327-46231A62D8D3}"/>
              </a:ext>
            </a:extLst>
          </p:cNvPr>
          <p:cNvSpPr/>
          <p:nvPr/>
        </p:nvSpPr>
        <p:spPr>
          <a:xfrm>
            <a:off x="3596055" y="2122946"/>
            <a:ext cx="3387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필터 설정</a:t>
            </a:r>
          </a:p>
        </p:txBody>
      </p:sp>
    </p:spTree>
    <p:extLst>
      <p:ext uri="{BB962C8B-B14F-4D97-AF65-F5344CB8AC3E}">
        <p14:creationId xmlns:p14="http://schemas.microsoft.com/office/powerpoint/2010/main" val="1829686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484119-A385-8C27-3F5A-08F2D671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632460"/>
            <a:ext cx="9960864" cy="6225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865863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분할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15D70-4A1E-642D-4BDC-6706C4BFB6C8}"/>
              </a:ext>
            </a:extLst>
          </p:cNvPr>
          <p:cNvSpPr/>
          <p:nvPr/>
        </p:nvSpPr>
        <p:spPr>
          <a:xfrm>
            <a:off x="4902821" y="3744951"/>
            <a:ext cx="3393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제공자 전용 필터 표현식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[“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변수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수식 값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128C1-9EDA-C21A-21C8-F367B89D89A1}"/>
              </a:ext>
            </a:extLst>
          </p:cNvPr>
          <p:cNvSpPr/>
          <p:nvPr/>
        </p:nvSpPr>
        <p:spPr>
          <a:xfrm>
            <a:off x="3824867" y="4805462"/>
            <a:ext cx="48730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1500BP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이전의 경우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”BP” &gt; 1500</a:t>
            </a:r>
          </a:p>
          <a:p>
            <a:pPr algn="just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1500BP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이후의 경우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”BP” &lt;= 1500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25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B9E4F4-63A2-3CE8-E1D1-D18F97FD3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632460"/>
            <a:ext cx="9960864" cy="6225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865863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폴리곤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내 포인트 개수 세기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15D70-4A1E-642D-4BDC-6706C4BFB6C8}"/>
              </a:ext>
            </a:extLst>
          </p:cNvPr>
          <p:cNvSpPr/>
          <p:nvPr/>
        </p:nvSpPr>
        <p:spPr>
          <a:xfrm>
            <a:off x="5748641" y="1516101"/>
            <a:ext cx="377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도구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폴리곤에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포함하는 포인트 개수 계산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103355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계획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2327" y="2202220"/>
            <a:ext cx="9328727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 연구에서 활용되는 방법들을 위주로 살펴볼 예정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분석 방법을 알아보고 어떻게 활용할 수 있을지 함께 고민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참고자료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이준호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유병혁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 2020,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QGIS Cookbook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Chanhyeok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Ju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Github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53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FCD68E-BD7D-2D8D-8FAF-0E8B2B09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632460"/>
            <a:ext cx="9960864" cy="6225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865863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폴리곤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내 포인트 개수 세기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15D70-4A1E-642D-4BDC-6706C4BFB6C8}"/>
              </a:ext>
            </a:extLst>
          </p:cNvPr>
          <p:cNvSpPr/>
          <p:nvPr/>
        </p:nvSpPr>
        <p:spPr>
          <a:xfrm>
            <a:off x="3074021" y="1116051"/>
            <a:ext cx="3772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폴리곤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gadm41_KOR_2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선택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포인트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분할 데이터 각각 선택</a:t>
            </a:r>
          </a:p>
        </p:txBody>
      </p:sp>
    </p:spTree>
    <p:extLst>
      <p:ext uri="{BB962C8B-B14F-4D97-AF65-F5344CB8AC3E}">
        <p14:creationId xmlns:p14="http://schemas.microsoft.com/office/powerpoint/2010/main" val="4030095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E69103-6570-9428-2793-0A004589C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609600"/>
            <a:ext cx="9960864" cy="6225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865863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산출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15D70-4A1E-642D-4BDC-6706C4BFB6C8}"/>
              </a:ext>
            </a:extLst>
          </p:cNvPr>
          <p:cNvSpPr/>
          <p:nvPr/>
        </p:nvSpPr>
        <p:spPr>
          <a:xfrm>
            <a:off x="2102471" y="1019145"/>
            <a:ext cx="5407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Spatial Analysis toolbox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627016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C08381-026E-B5CC-97D2-6AB53B95E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632460"/>
            <a:ext cx="9960864" cy="6225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865863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산출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15D70-4A1E-642D-4BDC-6706C4BFB6C8}"/>
              </a:ext>
            </a:extLst>
          </p:cNvPr>
          <p:cNvSpPr/>
          <p:nvPr/>
        </p:nvSpPr>
        <p:spPr>
          <a:xfrm>
            <a:off x="2102471" y="1019145"/>
            <a:ext cx="54070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포인트 개수가 계산된 레이어 각각 선택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Method : Queen(8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방향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 or Rook(4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방향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301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pic>
        <p:nvPicPr>
          <p:cNvPr id="1026" name="Picture 2" descr="Spatial Autocorrelation">
            <a:extLst>
              <a:ext uri="{FF2B5EF4-FFF2-40B4-BE49-F238E27FC236}">
                <a16:creationId xmlns:a16="http://schemas.microsoft.com/office/drawing/2014/main" id="{36C0D6D6-EECD-1DA3-EF8C-23959CEB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97" y="1150130"/>
            <a:ext cx="7695406" cy="45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66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18781E-DE26-DDD0-3558-6BE21972B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56" y="632460"/>
            <a:ext cx="9960864" cy="6225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2865863" y="209490"/>
            <a:ext cx="364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산출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15D70-4A1E-642D-4BDC-6706C4BFB6C8}"/>
              </a:ext>
            </a:extLst>
          </p:cNvPr>
          <p:cNvSpPr/>
          <p:nvPr/>
        </p:nvSpPr>
        <p:spPr>
          <a:xfrm>
            <a:off x="2319641" y="1453485"/>
            <a:ext cx="5407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로그에서 값 확인</a:t>
            </a:r>
          </a:p>
        </p:txBody>
      </p:sp>
    </p:spTree>
    <p:extLst>
      <p:ext uri="{BB962C8B-B14F-4D97-AF65-F5344CB8AC3E}">
        <p14:creationId xmlns:p14="http://schemas.microsoft.com/office/powerpoint/2010/main" val="354541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0C3FB-8A2A-7373-8EE7-1C07A6C20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Moran’s I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실습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D8D085-8C54-96C2-A14B-71437E1E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10" y="2538730"/>
            <a:ext cx="5054600" cy="2146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638291-F391-18B6-90C3-30EBEB066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" y="2538730"/>
            <a:ext cx="5054600" cy="214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33F832-6808-ADF9-5645-AA7368E46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86" y="-522085"/>
            <a:ext cx="5912848" cy="27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FF401-91A7-A2C9-4F7A-B09C4D1B37A4}"/>
              </a:ext>
            </a:extLst>
          </p:cNvPr>
          <p:cNvSpPr txBox="1"/>
          <p:nvPr/>
        </p:nvSpPr>
        <p:spPr>
          <a:xfrm>
            <a:off x="841296" y="1481447"/>
            <a:ext cx="10509407" cy="389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 </a:t>
            </a:r>
            <a:r>
              <a:rPr lang="en-US" altLang="ko-KR" sz="2800" b="1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2800" b="1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</a:t>
            </a:r>
            <a:endParaRPr lang="en-US" altLang="ko-KR" sz="2800" b="1" dirty="0">
              <a:solidFill>
                <a:schemeClr val="bg1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schemeClr val="bg1"/>
              </a:solidFill>
              <a:effectLst/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인구의 상대적 분포밀도를 원삼국시대와 백제 한성기로 구분하고 </a:t>
            </a:r>
            <a:r>
              <a:rPr lang="ko-KR" altLang="en-US" sz="2800" dirty="0" err="1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시각화하여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각 지역의 인구 밀집지역 및 양상을 검토</a:t>
            </a:r>
            <a:r>
              <a:rPr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지난주</a:t>
            </a:r>
            <a:r>
              <a:rPr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ko-Kore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다양한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공간분석지표를 통해 취락의 군집양상을 확인</a:t>
            </a:r>
            <a:endParaRPr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867D61-242B-31B7-90EE-4D0861FAB08C}"/>
              </a:ext>
            </a:extLst>
          </p:cNvPr>
          <p:cNvSpPr/>
          <p:nvPr/>
        </p:nvSpPr>
        <p:spPr>
          <a:xfrm>
            <a:off x="2604655" y="106358"/>
            <a:ext cx="5813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26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8275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BB0B35-ACDC-AE09-FB5F-21A81CAD8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1" y="631902"/>
            <a:ext cx="9961757" cy="62260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1382751" y="209490"/>
            <a:ext cx="4114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플러그인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플러그인 관리 및 설치</a:t>
            </a:r>
          </a:p>
        </p:txBody>
      </p:sp>
    </p:spTree>
    <p:extLst>
      <p:ext uri="{BB962C8B-B14F-4D97-AF65-F5344CB8AC3E}">
        <p14:creationId xmlns:p14="http://schemas.microsoft.com/office/powerpoint/2010/main" val="200462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8275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1382751" y="209490"/>
            <a:ext cx="7203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모두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or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설치되지 않음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Processing R Provider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플러그인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2F5B6D-0B33-5413-15CA-35D0910CF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1" y="631902"/>
            <a:ext cx="9961757" cy="62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4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8275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1382751" y="209490"/>
            <a:ext cx="47132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QGIS Resource Sharing &gt;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플러그인 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400B4-9AD4-0A0C-DEC2-1FA32185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640080"/>
            <a:ext cx="9948672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9E81-CF3C-197C-EDA9-122EE466B5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8275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9FD60D-5877-D35F-A12E-3000607DE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1" y="631902"/>
            <a:ext cx="9961757" cy="62260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AEF7A3-C1B8-D9E2-A6A4-07D9EFAFB9EE}"/>
              </a:ext>
            </a:extLst>
          </p:cNvPr>
          <p:cNvSpPr/>
          <p:nvPr/>
        </p:nvSpPr>
        <p:spPr>
          <a:xfrm>
            <a:off x="1115121" y="1170878"/>
            <a:ext cx="390294" cy="278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820BA2-E773-AD0D-8B7A-32A8CBC06911}"/>
              </a:ext>
            </a:extLst>
          </p:cNvPr>
          <p:cNvSpPr/>
          <p:nvPr/>
        </p:nvSpPr>
        <p:spPr>
          <a:xfrm>
            <a:off x="1382751" y="209490"/>
            <a:ext cx="9288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QGIS Resource Sharing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클릭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All collections &gt; QGIS R script collection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install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96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386361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박지영 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2017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D36C7F-4D7C-0E94-3635-3916AC3E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6" y="1071265"/>
            <a:ext cx="7635616" cy="55587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3A6605-E4C7-4B96-CB37-96A31B1D97C2}"/>
              </a:ext>
            </a:extLst>
          </p:cNvPr>
          <p:cNvSpPr/>
          <p:nvPr/>
        </p:nvSpPr>
        <p:spPr>
          <a:xfrm>
            <a:off x="2386361" y="73967"/>
            <a:ext cx="5813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박지영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2017,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「</a:t>
            </a:r>
            <a:r>
              <a:rPr lang="ko-KR" altLang="en-US" sz="12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원삼국</a:t>
            </a:r>
            <a:r>
              <a:rPr lang="en-US" altLang="ko-KR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12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삼국시대 마한 </a:t>
            </a:r>
            <a:r>
              <a:rPr lang="en-US" altLang="ko-Kore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·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백제 권역 취락 분포의 시공간적 변화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방사성탄소연대와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GIS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이용한 시험적 검토」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, 『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한국고고학보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』104,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한국고고학회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6146" name="Picture 2" descr="10. Artist's reconstruction of the small, round pithouse with an... |  Download Scientific Diagram">
            <a:extLst>
              <a:ext uri="{FF2B5EF4-FFF2-40B4-BE49-F238E27FC236}">
                <a16:creationId xmlns:a16="http://schemas.microsoft.com/office/drawing/2014/main" id="{551EC729-0C01-A60A-FF95-31B0027B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064" y="1987300"/>
            <a:ext cx="3421013" cy="20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7DC357-1A65-28EE-A9D0-5F1455483B0F}"/>
              </a:ext>
            </a:extLst>
          </p:cNvPr>
          <p:cNvSpPr txBox="1"/>
          <p:nvPr/>
        </p:nvSpPr>
        <p:spPr>
          <a:xfrm>
            <a:off x="8455137" y="4051982"/>
            <a:ext cx="3216868" cy="195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탄소연대가 측정된 원삼국시대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~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백제 한성기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주거지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유구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268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911</Words>
  <Application>Microsoft Macintosh PowerPoint</Application>
  <PresentationFormat>와이드스크린</PresentationFormat>
  <Paragraphs>139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나눔명조</vt:lpstr>
      <vt:lpstr>맑은 고딕</vt:lpstr>
      <vt:lpstr>NanumMyeongjo</vt:lpstr>
      <vt:lpstr>Arial</vt:lpstr>
      <vt:lpstr>Office 테마</vt:lpstr>
      <vt:lpstr>고고학에서의 GIS 응용  2022년 숭실대학교 사학과 고고학 전공 겨울방학 스터디  - 5주차 : R연동과 다양한 공간분석지표 -</vt:lpstr>
      <vt:lpstr>PowerPoint 프레젠테이션</vt:lpstr>
      <vt:lpstr>PowerPoint 프레젠테이션</vt:lpstr>
      <vt:lpstr>박지영 2017</vt:lpstr>
      <vt:lpstr>PowerPoint 프레젠테이션</vt:lpstr>
      <vt:lpstr>PowerPoint 프레젠테이션</vt:lpstr>
      <vt:lpstr>PowerPoint 프레젠테이션</vt:lpstr>
      <vt:lpstr>PowerPoint 프레젠테이션</vt:lpstr>
      <vt:lpstr>박지영 2017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고고학에서의 GIS 응용 - 2022년 겨울방학 스터디 -</dc:title>
  <dc:creator>SSU</dc:creator>
  <cp:lastModifiedBy>dong dong</cp:lastModifiedBy>
  <cp:revision>43</cp:revision>
  <dcterms:created xsi:type="dcterms:W3CDTF">2022-12-19T04:32:24Z</dcterms:created>
  <dcterms:modified xsi:type="dcterms:W3CDTF">2023-02-05T10:01:56Z</dcterms:modified>
</cp:coreProperties>
</file>